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22"/>
  </p:notesMasterIdLst>
  <p:sldIdLst>
    <p:sldId id="301" r:id="rId4"/>
    <p:sldId id="257" r:id="rId5"/>
    <p:sldId id="323" r:id="rId6"/>
    <p:sldId id="258" r:id="rId7"/>
    <p:sldId id="264" r:id="rId8"/>
    <p:sldId id="259" r:id="rId9"/>
    <p:sldId id="285" r:id="rId10"/>
    <p:sldId id="296" r:id="rId11"/>
    <p:sldId id="315" r:id="rId12"/>
    <p:sldId id="316" r:id="rId13"/>
    <p:sldId id="317" r:id="rId14"/>
    <p:sldId id="318" r:id="rId15"/>
    <p:sldId id="319" r:id="rId16"/>
    <p:sldId id="320" r:id="rId17"/>
    <p:sldId id="321" r:id="rId18"/>
    <p:sldId id="322" r:id="rId19"/>
    <p:sldId id="282" r:id="rId20"/>
    <p:sldId id="265" r:id="rId21"/>
  </p:sldIdLst>
  <p:sldSz cx="18288000" cy="10288588"/>
  <p:notesSz cx="6858000" cy="9144000"/>
  <p:embeddedFontLs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Consolas" panose="020B0609020204030204" pitchFamily="49" charset="0"/>
      <p:regular r:id="rId29"/>
      <p:bold r:id="rId30"/>
      <p:italic r:id="rId31"/>
      <p:boldItalic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1"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4.fntdata"/><Relationship Id="rId21" Type="http://schemas.openxmlformats.org/officeDocument/2006/relationships/slide" Target="slides/slide18.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3.fntdata"/><Relationship Id="rId33"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9.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16</a:t>
            </a:fld>
            <a:endParaRPr lang="en-US"/>
          </a:p>
        </p:txBody>
      </p:sp>
    </p:spTree>
    <p:extLst>
      <p:ext uri="{BB962C8B-B14F-4D97-AF65-F5344CB8AC3E}">
        <p14:creationId xmlns:p14="http://schemas.microsoft.com/office/powerpoint/2010/main" val="68809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2956090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1883338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7904478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4057182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12</a:t>
            </a:fld>
            <a:endParaRPr lang="en-US"/>
          </a:p>
        </p:txBody>
      </p:sp>
    </p:spTree>
    <p:extLst>
      <p:ext uri="{BB962C8B-B14F-4D97-AF65-F5344CB8AC3E}">
        <p14:creationId xmlns:p14="http://schemas.microsoft.com/office/powerpoint/2010/main" val="30894264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13</a:t>
            </a:fld>
            <a:endParaRPr lang="en-US"/>
          </a:p>
        </p:txBody>
      </p:sp>
    </p:spTree>
    <p:extLst>
      <p:ext uri="{BB962C8B-B14F-4D97-AF65-F5344CB8AC3E}">
        <p14:creationId xmlns:p14="http://schemas.microsoft.com/office/powerpoint/2010/main" val="27106405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14</a:t>
            </a:fld>
            <a:endParaRPr lang="en-US"/>
          </a:p>
        </p:txBody>
      </p:sp>
    </p:spTree>
    <p:extLst>
      <p:ext uri="{BB962C8B-B14F-4D97-AF65-F5344CB8AC3E}">
        <p14:creationId xmlns:p14="http://schemas.microsoft.com/office/powerpoint/2010/main" val="2131932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15</a:t>
            </a:fld>
            <a:endParaRPr lang="en-US"/>
          </a:p>
        </p:txBody>
      </p:sp>
    </p:spTree>
    <p:extLst>
      <p:ext uri="{BB962C8B-B14F-4D97-AF65-F5344CB8AC3E}">
        <p14:creationId xmlns:p14="http://schemas.microsoft.com/office/powerpoint/2010/main" val="6213316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DA4E1-C2B3-6AD4-9CCC-57A280A690DA}"/>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55C00E38-8C06-96F3-886F-8AC2109FB05E}"/>
              </a:ext>
            </a:extLst>
          </p:cNvPr>
          <p:cNvPicPr>
            <a:picLocks noChangeAspect="1"/>
          </p:cNvPicPr>
          <p:nvPr/>
        </p:nvPicPr>
        <p:blipFill>
          <a:blip r:embed="rId2"/>
          <a:stretch>
            <a:fillRect/>
          </a:stretch>
        </p:blipFill>
        <p:spPr>
          <a:xfrm>
            <a:off x="7555924" y="1889436"/>
            <a:ext cx="2923390" cy="2855404"/>
          </a:xfrm>
          <a:prstGeom prst="rect">
            <a:avLst/>
          </a:prstGeom>
        </p:spPr>
      </p:pic>
    </p:spTree>
    <p:extLst>
      <p:ext uri="{BB962C8B-B14F-4D97-AF65-F5344CB8AC3E}">
        <p14:creationId xmlns:p14="http://schemas.microsoft.com/office/powerpoint/2010/main" val="876642399"/>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1 Explanation</a:t>
            </a:r>
          </a:p>
        </p:txBody>
      </p:sp>
      <p:sp>
        <p:nvSpPr>
          <p:cNvPr id="11" name="Rectangle: Rounded Corners 10">
            <a:extLst>
              <a:ext uri="{FF2B5EF4-FFF2-40B4-BE49-F238E27FC236}">
                <a16:creationId xmlns:a16="http://schemas.microsoft.com/office/drawing/2014/main" id="{4849761A-C013-1232-5C66-A42C40926DA8}"/>
              </a:ext>
            </a:extLst>
          </p:cNvPr>
          <p:cNvSpPr/>
          <p:nvPr/>
        </p:nvSpPr>
        <p:spPr bwMode="auto">
          <a:xfrm>
            <a:off x="607219" y="2104573"/>
            <a:ext cx="15561696" cy="365948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75000"/>
                    <a:lumOff val="25000"/>
                  </a:schemeClr>
                </a:solidFill>
                <a:latin typeface="Arial" panose="020B0604020202020204" pitchFamily="34" charset="0"/>
                <a:cs typeface="Arial" panose="020B0604020202020204" pitchFamily="34" charset="0"/>
              </a:rPr>
              <a:t>In the example, we have two channels, </a:t>
            </a:r>
            <a:r>
              <a:rPr lang="en-US" sz="2400" b="1" dirty="0">
                <a:solidFill>
                  <a:schemeClr val="tx1">
                    <a:lumMod val="75000"/>
                    <a:lumOff val="25000"/>
                  </a:schemeClr>
                </a:solidFill>
                <a:latin typeface="Arial" panose="020B0604020202020204" pitchFamily="34" charset="0"/>
                <a:cs typeface="Arial" panose="020B0604020202020204" pitchFamily="34" charset="0"/>
              </a:rPr>
              <a:t>ch1 </a:t>
            </a:r>
            <a:r>
              <a:rPr lang="en-US" sz="2400" dirty="0">
                <a:solidFill>
                  <a:schemeClr val="tx1">
                    <a:lumMod val="75000"/>
                    <a:lumOff val="25000"/>
                  </a:schemeClr>
                </a:solidFill>
                <a:latin typeface="Arial" panose="020B0604020202020204" pitchFamily="34" charset="0"/>
                <a:cs typeface="Arial" panose="020B0604020202020204" pitchFamily="34" charset="0"/>
              </a:rPr>
              <a:t>and </a:t>
            </a:r>
            <a:r>
              <a:rPr lang="en-US" sz="2400" b="1" dirty="0">
                <a:solidFill>
                  <a:schemeClr val="tx1">
                    <a:lumMod val="75000"/>
                    <a:lumOff val="25000"/>
                  </a:schemeClr>
                </a:solidFill>
                <a:latin typeface="Arial" panose="020B0604020202020204" pitchFamily="34" charset="0"/>
                <a:cs typeface="Arial" panose="020B0604020202020204" pitchFamily="34" charset="0"/>
              </a:rPr>
              <a:t>ch2</a:t>
            </a:r>
            <a:r>
              <a:rPr lang="en-US" sz="2400" dirty="0">
                <a:solidFill>
                  <a:schemeClr val="tx1">
                    <a:lumMod val="75000"/>
                    <a:lumOff val="25000"/>
                  </a:schemeClr>
                </a:solidFill>
                <a:latin typeface="Arial" panose="020B0604020202020204" pitchFamily="34" charset="0"/>
                <a:cs typeface="Arial" panose="020B0604020202020204" pitchFamily="34" charset="0"/>
              </a:rPr>
              <a:t>. The sender goroutine for ch1 sends data, and the receiver goroutine for ch2 tries to receive data. The select statement chooses between two cases: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The first case </a:t>
            </a:r>
            <a:r>
              <a:rPr lang="en-US" sz="2400" b="1" dirty="0">
                <a:solidFill>
                  <a:schemeClr val="tx1">
                    <a:lumMod val="75000"/>
                    <a:lumOff val="25000"/>
                  </a:schemeClr>
                </a:solidFill>
                <a:latin typeface="Arial" panose="020B0604020202020204" pitchFamily="34" charset="0"/>
                <a:cs typeface="Arial" panose="020B0604020202020204" pitchFamily="34" charset="0"/>
              </a:rPr>
              <a:t>&lt;-ch1</a:t>
            </a:r>
            <a:r>
              <a:rPr lang="en-US" sz="2400" dirty="0">
                <a:solidFill>
                  <a:schemeClr val="tx1">
                    <a:lumMod val="75000"/>
                    <a:lumOff val="25000"/>
                  </a:schemeClr>
                </a:solidFill>
                <a:latin typeface="Arial" panose="020B0604020202020204" pitchFamily="34" charset="0"/>
                <a:cs typeface="Arial" panose="020B0604020202020204" pitchFamily="34" charset="0"/>
              </a:rPr>
              <a:t> is ready because the sender goroutine for </a:t>
            </a:r>
            <a:r>
              <a:rPr lang="en-US" sz="2400" b="1" dirty="0">
                <a:solidFill>
                  <a:schemeClr val="tx1">
                    <a:lumMod val="75000"/>
                    <a:lumOff val="25000"/>
                  </a:schemeClr>
                </a:solidFill>
                <a:latin typeface="Arial" panose="020B0604020202020204" pitchFamily="34" charset="0"/>
                <a:cs typeface="Arial" panose="020B0604020202020204" pitchFamily="34" charset="0"/>
              </a:rPr>
              <a:t>ch1</a:t>
            </a:r>
            <a:r>
              <a:rPr lang="en-US" sz="2400" dirty="0">
                <a:solidFill>
                  <a:schemeClr val="tx1">
                    <a:lumMod val="75000"/>
                    <a:lumOff val="25000"/>
                  </a:schemeClr>
                </a:solidFill>
                <a:latin typeface="Arial" panose="020B0604020202020204" pitchFamily="34" charset="0"/>
                <a:cs typeface="Arial" panose="020B0604020202020204" pitchFamily="34" charset="0"/>
              </a:rPr>
              <a:t> has sent data immediately.</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The second case </a:t>
            </a:r>
            <a:r>
              <a:rPr lang="en-US" sz="2400" b="1" dirty="0">
                <a:solidFill>
                  <a:schemeClr val="tx1">
                    <a:lumMod val="75000"/>
                    <a:lumOff val="25000"/>
                  </a:schemeClr>
                </a:solidFill>
                <a:latin typeface="Arial" panose="020B0604020202020204" pitchFamily="34" charset="0"/>
                <a:cs typeface="Arial" panose="020B0604020202020204" pitchFamily="34" charset="0"/>
              </a:rPr>
              <a:t>ch2 &lt;- Hello, Golang! </a:t>
            </a:r>
            <a:r>
              <a:rPr lang="en-US" sz="2400" dirty="0">
                <a:solidFill>
                  <a:schemeClr val="tx1">
                    <a:lumMod val="75000"/>
                    <a:lumOff val="25000"/>
                  </a:schemeClr>
                </a:solidFill>
                <a:latin typeface="Arial" panose="020B0604020202020204" pitchFamily="34" charset="0"/>
                <a:cs typeface="Arial" panose="020B0604020202020204" pitchFamily="34" charset="0"/>
              </a:rPr>
              <a:t>is also ready because there's no receiver for </a:t>
            </a:r>
            <a:r>
              <a:rPr lang="en-US" sz="2400" b="1" dirty="0">
                <a:solidFill>
                  <a:schemeClr val="tx1">
                    <a:lumMod val="75000"/>
                    <a:lumOff val="25000"/>
                  </a:schemeClr>
                </a:solidFill>
                <a:latin typeface="Arial" panose="020B0604020202020204" pitchFamily="34" charset="0"/>
                <a:cs typeface="Arial" panose="020B0604020202020204" pitchFamily="34" charset="0"/>
              </a:rPr>
              <a:t>ch2</a:t>
            </a:r>
            <a:r>
              <a:rPr lang="en-US" sz="2400" dirty="0">
                <a:solidFill>
                  <a:schemeClr val="tx1">
                    <a:lumMod val="75000"/>
                    <a:lumOff val="25000"/>
                  </a:schemeClr>
                </a:solidFill>
                <a:latin typeface="Arial" panose="020B0604020202020204" pitchFamily="34" charset="0"/>
                <a:cs typeface="Arial" panose="020B0604020202020204" pitchFamily="34" charset="0"/>
              </a:rPr>
              <a:t>.</a:t>
            </a:r>
          </a:p>
        </p:txBody>
      </p:sp>
      <p:sp>
        <p:nvSpPr>
          <p:cNvPr id="3" name="Rectangle: Rounded Corners 2">
            <a:extLst>
              <a:ext uri="{FF2B5EF4-FFF2-40B4-BE49-F238E27FC236}">
                <a16:creationId xmlns:a16="http://schemas.microsoft.com/office/drawing/2014/main" id="{EB71DB46-8563-60AB-DCE8-8B1FE4BDAC5F}"/>
              </a:ext>
            </a:extLst>
          </p:cNvPr>
          <p:cNvSpPr/>
          <p:nvPr/>
        </p:nvSpPr>
        <p:spPr>
          <a:xfrm>
            <a:off x="1030514" y="6682886"/>
            <a:ext cx="15138401" cy="1483200"/>
          </a:xfrm>
          <a:prstGeom prst="roundRect">
            <a:avLst>
              <a:gd name="adj" fmla="val 19465"/>
            </a:avLst>
          </a:prstGeom>
          <a:solidFill>
            <a:schemeClr val="accent6">
              <a:lumMod val="60000"/>
              <a:lumOff val="40000"/>
              <a:alpha val="66000"/>
            </a:scheme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dirty="0">
                <a:solidFill>
                  <a:schemeClr val="tx1">
                    <a:lumMod val="75000"/>
                    <a:lumOff val="25000"/>
                  </a:schemeClr>
                </a:solidFill>
                <a:latin typeface="Arial" panose="020B0604020202020204" pitchFamily="34" charset="0"/>
                <a:cs typeface="Arial" panose="020B0604020202020204" pitchFamily="34" charset="0"/>
              </a:rPr>
              <a:t>The second case is never executed because it wasn't chosen by the select statement. This demonstrates the behavior of the select statement where the first ready case is executed immediately, and the other cases are skipped.</a:t>
            </a:r>
          </a:p>
        </p:txBody>
      </p:sp>
    </p:spTree>
    <p:extLst>
      <p:ext uri="{BB962C8B-B14F-4D97-AF65-F5344CB8AC3E}">
        <p14:creationId xmlns:p14="http://schemas.microsoft.com/office/powerpoint/2010/main" val="43417224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2 Example </a:t>
            </a:r>
          </a:p>
        </p:txBody>
      </p:sp>
      <p:sp>
        <p:nvSpPr>
          <p:cNvPr id="7" name="Rectangle: Rounded Corners 6"/>
          <p:cNvSpPr/>
          <p:nvPr/>
        </p:nvSpPr>
        <p:spPr>
          <a:xfrm>
            <a:off x="307308" y="1590440"/>
            <a:ext cx="16877606" cy="1080000"/>
          </a:xfrm>
          <a:prstGeom prst="roundRect">
            <a:avLst>
              <a:gd name="adj" fmla="val 19465"/>
            </a:avLst>
          </a:prstGeom>
          <a:solidFill>
            <a:srgbClr val="4CC1EF">
              <a:lumMod val="60000"/>
              <a:lumOff val="40000"/>
              <a:alpha val="66000"/>
            </a:srgb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if multiple select cases are ready simultaneously, the language runtime will randomly choose one of the ready cases to execute. Here's an example that demonstrates this behavior:</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6" name="Rectangle: Rounded Corners 5">
            <a:extLst>
              <a:ext uri="{FF2B5EF4-FFF2-40B4-BE49-F238E27FC236}">
                <a16:creationId xmlns:a16="http://schemas.microsoft.com/office/drawing/2014/main" id="{14D0C94B-CEF0-2650-B1D9-329B135E7ED2}"/>
              </a:ext>
            </a:extLst>
          </p:cNvPr>
          <p:cNvSpPr/>
          <p:nvPr/>
        </p:nvSpPr>
        <p:spPr bwMode="auto">
          <a:xfrm>
            <a:off x="3682995" y="2828201"/>
            <a:ext cx="10537372" cy="674931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package main</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import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"time“ )</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main()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ch1 := make(</a:t>
            </a:r>
            <a:r>
              <a:rPr lang="en-US" sz="2400" dirty="0" err="1">
                <a:solidFill>
                  <a:srgbClr val="404040"/>
                </a:solidFill>
                <a:latin typeface="Consolas" panose="020B0609020204030204" pitchFamily="49" charset="0"/>
                <a:cs typeface="Arial" panose="020B0604020202020204" pitchFamily="34" charset="0"/>
                <a:sym typeface="Arial" panose="020B0604020202020204"/>
              </a:rPr>
              <a:t>chan</a:t>
            </a:r>
            <a:r>
              <a:rPr lang="en-US" sz="2400" dirty="0">
                <a:solidFill>
                  <a:srgbClr val="404040"/>
                </a:solidFill>
                <a:latin typeface="Consolas" panose="020B0609020204030204" pitchFamily="49" charset="0"/>
                <a:cs typeface="Arial" panose="020B0604020202020204" pitchFamily="34" charset="0"/>
                <a:sym typeface="Arial" panose="020B0604020202020204"/>
              </a:rPr>
              <a:t> int)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ch2 := make(</a:t>
            </a:r>
            <a:r>
              <a:rPr lang="en-US" sz="2400" dirty="0" err="1">
                <a:solidFill>
                  <a:srgbClr val="404040"/>
                </a:solidFill>
                <a:latin typeface="Consolas" panose="020B0609020204030204" pitchFamily="49" charset="0"/>
                <a:cs typeface="Arial" panose="020B0604020202020204" pitchFamily="34" charset="0"/>
                <a:sym typeface="Arial" panose="020B0604020202020204"/>
              </a:rPr>
              <a:t>chan</a:t>
            </a:r>
            <a:r>
              <a:rPr lang="en-US" sz="2400" dirty="0">
                <a:solidFill>
                  <a:srgbClr val="404040"/>
                </a:solidFill>
                <a:latin typeface="Consolas" panose="020B0609020204030204" pitchFamily="49" charset="0"/>
                <a:cs typeface="Arial" panose="020B0604020202020204" pitchFamily="34" charset="0"/>
                <a:sym typeface="Arial" panose="020B0604020202020204"/>
              </a:rPr>
              <a:t> string)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go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time.Sleep</a:t>
            </a:r>
            <a:r>
              <a:rPr lang="en-US" sz="2400" dirty="0">
                <a:solidFill>
                  <a:srgbClr val="404040"/>
                </a:solidFill>
                <a:latin typeface="Consolas" panose="020B0609020204030204" pitchFamily="49" charset="0"/>
                <a:cs typeface="Arial" panose="020B0604020202020204" pitchFamily="34" charset="0"/>
                <a:sym typeface="Arial" panose="020B0604020202020204"/>
              </a:rPr>
              <a:t>(1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time.Second</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ch1 &lt;- 42</a:t>
            </a:r>
          </a:p>
        </p:txBody>
      </p:sp>
      <p:sp>
        <p:nvSpPr>
          <p:cNvPr id="8" name="Rectangle: Rounded Corners 7">
            <a:extLst>
              <a:ext uri="{FF2B5EF4-FFF2-40B4-BE49-F238E27FC236}">
                <a16:creationId xmlns:a16="http://schemas.microsoft.com/office/drawing/2014/main" id="{574A3C06-B4E2-21AA-8D91-408C5A4BED69}"/>
              </a:ext>
            </a:extLst>
          </p:cNvPr>
          <p:cNvSpPr/>
          <p:nvPr/>
        </p:nvSpPr>
        <p:spPr bwMode="auto">
          <a:xfrm>
            <a:off x="10317275" y="2828201"/>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355572464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2 Example (contd.) </a:t>
            </a:r>
          </a:p>
        </p:txBody>
      </p:sp>
      <p:sp>
        <p:nvSpPr>
          <p:cNvPr id="6" name="Rectangle: Rounded Corners 5">
            <a:extLst>
              <a:ext uri="{FF2B5EF4-FFF2-40B4-BE49-F238E27FC236}">
                <a16:creationId xmlns:a16="http://schemas.microsoft.com/office/drawing/2014/main" id="{14D0C94B-CEF0-2650-B1D9-329B135E7ED2}"/>
              </a:ext>
            </a:extLst>
          </p:cNvPr>
          <p:cNvSpPr/>
          <p:nvPr/>
        </p:nvSpPr>
        <p:spPr bwMode="auto">
          <a:xfrm>
            <a:off x="388249" y="2323993"/>
            <a:ext cx="10541007" cy="725351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go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time.Sleep</a:t>
            </a:r>
            <a:r>
              <a:rPr lang="en-US" sz="2400" dirty="0">
                <a:solidFill>
                  <a:srgbClr val="404040"/>
                </a:solidFill>
                <a:latin typeface="Consolas" panose="020B0609020204030204" pitchFamily="49" charset="0"/>
                <a:cs typeface="Arial" panose="020B0604020202020204" pitchFamily="34" charset="0"/>
                <a:sym typeface="Arial" panose="020B0604020202020204"/>
              </a:rPr>
              <a:t>(1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time.Second</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ch2 &lt;- "Hello, Golang!"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select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case value := &lt;-ch1:</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ch1:", value)</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case data := &lt;-ch2:</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ch2:", data)</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 }</a:t>
            </a:r>
          </a:p>
        </p:txBody>
      </p:sp>
      <p:sp>
        <p:nvSpPr>
          <p:cNvPr id="8" name="Rectangle: Rounded Corners 7">
            <a:extLst>
              <a:ext uri="{FF2B5EF4-FFF2-40B4-BE49-F238E27FC236}">
                <a16:creationId xmlns:a16="http://schemas.microsoft.com/office/drawing/2014/main" id="{574A3C06-B4E2-21AA-8D91-408C5A4BED69}"/>
              </a:ext>
            </a:extLst>
          </p:cNvPr>
          <p:cNvSpPr/>
          <p:nvPr/>
        </p:nvSpPr>
        <p:spPr bwMode="auto">
          <a:xfrm>
            <a:off x="4210951" y="189517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3" name="Rectangle: Rounded Corners 2">
            <a:extLst>
              <a:ext uri="{FF2B5EF4-FFF2-40B4-BE49-F238E27FC236}">
                <a16:creationId xmlns:a16="http://schemas.microsoft.com/office/drawing/2014/main" id="{83064F66-97FA-3BBE-0AC5-BBDFDE9D7E86}"/>
              </a:ext>
            </a:extLst>
          </p:cNvPr>
          <p:cNvSpPr/>
          <p:nvPr/>
        </p:nvSpPr>
        <p:spPr bwMode="auto">
          <a:xfrm>
            <a:off x="11144588" y="5995153"/>
            <a:ext cx="6421326" cy="108000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ch1: 42</a:t>
            </a:r>
          </a:p>
        </p:txBody>
      </p:sp>
      <p:sp>
        <p:nvSpPr>
          <p:cNvPr id="4" name="Rectangle: Rounded Corners 3">
            <a:extLst>
              <a:ext uri="{FF2B5EF4-FFF2-40B4-BE49-F238E27FC236}">
                <a16:creationId xmlns:a16="http://schemas.microsoft.com/office/drawing/2014/main" id="{21C3C5AC-6512-C03D-E511-151C0E544184}"/>
              </a:ext>
            </a:extLst>
          </p:cNvPr>
          <p:cNvSpPr/>
          <p:nvPr/>
        </p:nvSpPr>
        <p:spPr bwMode="auto">
          <a:xfrm>
            <a:off x="12907451" y="556633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Output</a:t>
            </a:r>
          </a:p>
        </p:txBody>
      </p:sp>
    </p:spTree>
    <p:extLst>
      <p:ext uri="{BB962C8B-B14F-4D97-AF65-F5344CB8AC3E}">
        <p14:creationId xmlns:p14="http://schemas.microsoft.com/office/powerpoint/2010/main" val="7621191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3" grpId="0" animBg="1"/>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2 Explanation</a:t>
            </a:r>
          </a:p>
        </p:txBody>
      </p:sp>
      <p:sp>
        <p:nvSpPr>
          <p:cNvPr id="4" name="Rectangle: Rounded Corners 3">
            <a:extLst>
              <a:ext uri="{FF2B5EF4-FFF2-40B4-BE49-F238E27FC236}">
                <a16:creationId xmlns:a16="http://schemas.microsoft.com/office/drawing/2014/main" id="{DF7210B3-F717-E97E-D4F8-9DA9467F781C}"/>
              </a:ext>
            </a:extLst>
          </p:cNvPr>
          <p:cNvSpPr/>
          <p:nvPr/>
        </p:nvSpPr>
        <p:spPr bwMode="auto">
          <a:xfrm>
            <a:off x="607219" y="2104573"/>
            <a:ext cx="15561696" cy="494937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In the example, we have two sender goroutines, one for each channel, </a:t>
            </a:r>
            <a:r>
              <a:rPr lang="en-US" sz="2400" b="1" dirty="0">
                <a:solidFill>
                  <a:schemeClr val="tx1">
                    <a:lumMod val="75000"/>
                    <a:lumOff val="25000"/>
                  </a:schemeClr>
                </a:solidFill>
                <a:latin typeface="Arial" panose="020B0604020202020204" pitchFamily="34" charset="0"/>
                <a:cs typeface="Arial" panose="020B0604020202020204" pitchFamily="34" charset="0"/>
              </a:rPr>
              <a:t>ch1</a:t>
            </a:r>
            <a:r>
              <a:rPr lang="en-US" sz="2400" dirty="0">
                <a:solidFill>
                  <a:schemeClr val="tx1">
                    <a:lumMod val="75000"/>
                    <a:lumOff val="25000"/>
                  </a:schemeClr>
                </a:solidFill>
                <a:latin typeface="Arial" panose="020B0604020202020204" pitchFamily="34" charset="0"/>
                <a:cs typeface="Arial" panose="020B0604020202020204" pitchFamily="34" charset="0"/>
              </a:rPr>
              <a:t> and </a:t>
            </a:r>
            <a:r>
              <a:rPr lang="en-US" sz="2400" b="1" dirty="0">
                <a:solidFill>
                  <a:schemeClr val="tx1">
                    <a:lumMod val="75000"/>
                    <a:lumOff val="25000"/>
                  </a:schemeClr>
                </a:solidFill>
                <a:latin typeface="Arial" panose="020B0604020202020204" pitchFamily="34" charset="0"/>
                <a:cs typeface="Arial" panose="020B0604020202020204" pitchFamily="34" charset="0"/>
              </a:rPr>
              <a:t>ch2</a:t>
            </a:r>
            <a:r>
              <a:rPr lang="en-US" sz="2400" dirty="0">
                <a:solidFill>
                  <a:schemeClr val="tx1">
                    <a:lumMod val="75000"/>
                    <a:lumOff val="25000"/>
                  </a:schemeClr>
                </a:solidFill>
                <a:latin typeface="Arial" panose="020B0604020202020204" pitchFamily="34" charset="0"/>
                <a:cs typeface="Arial" panose="020B0604020202020204" pitchFamily="34" charset="0"/>
              </a:rPr>
              <a:t>.</a:t>
            </a:r>
            <a:r>
              <a:rPr lang="en-US" sz="2400" b="1" dirty="0">
                <a:solidFill>
                  <a:schemeClr val="tx1">
                    <a:lumMod val="75000"/>
                    <a:lumOff val="25000"/>
                  </a:schemeClr>
                </a:solidFill>
                <a:latin typeface="Arial" panose="020B0604020202020204" pitchFamily="34" charset="0"/>
                <a:cs typeface="Arial" panose="020B0604020202020204" pitchFamily="34" charset="0"/>
              </a:rPr>
              <a:t>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Both sender goroutines introduce a 1-second delay using </a:t>
            </a:r>
            <a:r>
              <a:rPr lang="en-US" sz="2400" b="1" dirty="0" err="1">
                <a:solidFill>
                  <a:schemeClr val="tx1">
                    <a:lumMod val="75000"/>
                    <a:lumOff val="25000"/>
                  </a:schemeClr>
                </a:solidFill>
                <a:latin typeface="Arial" panose="020B0604020202020204" pitchFamily="34" charset="0"/>
                <a:cs typeface="Arial" panose="020B0604020202020204" pitchFamily="34" charset="0"/>
              </a:rPr>
              <a:t>time.Sleep</a:t>
            </a:r>
            <a:r>
              <a:rPr lang="en-US" sz="2400" b="1" dirty="0">
                <a:solidFill>
                  <a:schemeClr val="tx1">
                    <a:lumMod val="75000"/>
                    <a:lumOff val="25000"/>
                  </a:schemeClr>
                </a:solidFill>
                <a:latin typeface="Arial" panose="020B0604020202020204" pitchFamily="34" charset="0"/>
                <a:cs typeface="Arial" panose="020B0604020202020204" pitchFamily="34" charset="0"/>
              </a:rPr>
              <a:t> </a:t>
            </a:r>
            <a:r>
              <a:rPr lang="en-US" sz="2400" dirty="0">
                <a:solidFill>
                  <a:schemeClr val="tx1">
                    <a:lumMod val="75000"/>
                    <a:lumOff val="25000"/>
                  </a:schemeClr>
                </a:solidFill>
                <a:latin typeface="Arial" panose="020B0604020202020204" pitchFamily="34" charset="0"/>
                <a:cs typeface="Arial" panose="020B0604020202020204" pitchFamily="34" charset="0"/>
              </a:rPr>
              <a:t>before sending data to their respective channels.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Consequently, both cases in the select statement become ready at approximately the same time.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When you run this program, you'll observe that either case could be executed randomly, depending on the scheduler's decision.</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The choice between the two ready cases is nondeterministic, and Go's runtime scheduler can select either one.</a:t>
            </a:r>
          </a:p>
        </p:txBody>
      </p:sp>
    </p:spTree>
    <p:extLst>
      <p:ext uri="{BB962C8B-B14F-4D97-AF65-F5344CB8AC3E}">
        <p14:creationId xmlns:p14="http://schemas.microsoft.com/office/powerpoint/2010/main" val="5457157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3 Example </a:t>
            </a:r>
          </a:p>
        </p:txBody>
      </p:sp>
      <p:sp>
        <p:nvSpPr>
          <p:cNvPr id="7" name="Rectangle: Rounded Corners 6"/>
          <p:cNvSpPr/>
          <p:nvPr/>
        </p:nvSpPr>
        <p:spPr>
          <a:xfrm>
            <a:off x="307308" y="1490735"/>
            <a:ext cx="16877606" cy="1237761"/>
          </a:xfrm>
          <a:prstGeom prst="roundRect">
            <a:avLst>
              <a:gd name="adj" fmla="val 19465"/>
            </a:avLst>
          </a:prstGeom>
          <a:solidFill>
            <a:srgbClr val="4CC1EF">
              <a:lumMod val="60000"/>
              <a:lumOff val="40000"/>
              <a:alpha val="66000"/>
            </a:srgb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when a select statement executes one of the ready cases, the other non-executed cases are ignored, and the select statement continues to execute the code following the selected cases. Here's an example to illustrate this behavior:</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6" name="Rectangle: Rounded Corners 5">
            <a:extLst>
              <a:ext uri="{FF2B5EF4-FFF2-40B4-BE49-F238E27FC236}">
                <a16:creationId xmlns:a16="http://schemas.microsoft.com/office/drawing/2014/main" id="{14D0C94B-CEF0-2650-B1D9-329B135E7ED2}"/>
              </a:ext>
            </a:extLst>
          </p:cNvPr>
          <p:cNvSpPr/>
          <p:nvPr/>
        </p:nvSpPr>
        <p:spPr bwMode="auto">
          <a:xfrm>
            <a:off x="3682995" y="2828201"/>
            <a:ext cx="10537372" cy="674931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package main</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import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"time"</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main()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ch1 := make(</a:t>
            </a:r>
            <a:r>
              <a:rPr lang="en-US" sz="2400" dirty="0" err="1">
                <a:solidFill>
                  <a:srgbClr val="404040"/>
                </a:solidFill>
                <a:latin typeface="Consolas" panose="020B0609020204030204" pitchFamily="49" charset="0"/>
                <a:cs typeface="Arial" panose="020B0604020202020204" pitchFamily="34" charset="0"/>
                <a:sym typeface="Arial" panose="020B0604020202020204"/>
              </a:rPr>
              <a:t>chan</a:t>
            </a:r>
            <a:r>
              <a:rPr lang="en-US" sz="2400" dirty="0">
                <a:solidFill>
                  <a:srgbClr val="404040"/>
                </a:solidFill>
                <a:latin typeface="Consolas" panose="020B0609020204030204" pitchFamily="49" charset="0"/>
                <a:cs typeface="Arial" panose="020B0604020202020204" pitchFamily="34" charset="0"/>
                <a:sym typeface="Arial" panose="020B0604020202020204"/>
              </a:rPr>
              <a:t> int)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ch2 := make(</a:t>
            </a:r>
            <a:r>
              <a:rPr lang="en-US" sz="2400" dirty="0" err="1">
                <a:solidFill>
                  <a:srgbClr val="404040"/>
                </a:solidFill>
                <a:latin typeface="Consolas" panose="020B0609020204030204" pitchFamily="49" charset="0"/>
                <a:cs typeface="Arial" panose="020B0604020202020204" pitchFamily="34" charset="0"/>
                <a:sym typeface="Arial" panose="020B0604020202020204"/>
              </a:rPr>
              <a:t>chan</a:t>
            </a:r>
            <a:r>
              <a:rPr lang="en-US" sz="2400" dirty="0">
                <a:solidFill>
                  <a:srgbClr val="404040"/>
                </a:solidFill>
                <a:latin typeface="Consolas" panose="020B0609020204030204" pitchFamily="49" charset="0"/>
                <a:cs typeface="Arial" panose="020B0604020202020204" pitchFamily="34" charset="0"/>
                <a:sym typeface="Arial" panose="020B0604020202020204"/>
              </a:rPr>
              <a:t> string)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go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time.Sleep</a:t>
            </a:r>
            <a:r>
              <a:rPr lang="en-US" sz="2400" dirty="0">
                <a:solidFill>
                  <a:srgbClr val="404040"/>
                </a:solidFill>
                <a:latin typeface="Consolas" panose="020B0609020204030204" pitchFamily="49" charset="0"/>
                <a:cs typeface="Arial" panose="020B0604020202020204" pitchFamily="34" charset="0"/>
                <a:sym typeface="Arial" panose="020B0604020202020204"/>
              </a:rPr>
              <a:t>(1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time.Second</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8" name="Rectangle: Rounded Corners 7">
            <a:extLst>
              <a:ext uri="{FF2B5EF4-FFF2-40B4-BE49-F238E27FC236}">
                <a16:creationId xmlns:a16="http://schemas.microsoft.com/office/drawing/2014/main" id="{574A3C06-B4E2-21AA-8D91-408C5A4BED69}"/>
              </a:ext>
            </a:extLst>
          </p:cNvPr>
          <p:cNvSpPr/>
          <p:nvPr/>
        </p:nvSpPr>
        <p:spPr bwMode="auto">
          <a:xfrm>
            <a:off x="10317275" y="2828201"/>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204083159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3 Example (contd.) </a:t>
            </a:r>
          </a:p>
        </p:txBody>
      </p:sp>
      <p:sp>
        <p:nvSpPr>
          <p:cNvPr id="6" name="Rectangle: Rounded Corners 5">
            <a:extLst>
              <a:ext uri="{FF2B5EF4-FFF2-40B4-BE49-F238E27FC236}">
                <a16:creationId xmlns:a16="http://schemas.microsoft.com/office/drawing/2014/main" id="{14D0C94B-CEF0-2650-B1D9-329B135E7ED2}"/>
              </a:ext>
            </a:extLst>
          </p:cNvPr>
          <p:cNvSpPr/>
          <p:nvPr/>
        </p:nvSpPr>
        <p:spPr bwMode="auto">
          <a:xfrm>
            <a:off x="388249" y="1567543"/>
            <a:ext cx="10541007" cy="800996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ch1 &lt;- 42</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go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time.Sleep</a:t>
            </a:r>
            <a:r>
              <a:rPr lang="en-US" sz="2400" dirty="0">
                <a:solidFill>
                  <a:srgbClr val="404040"/>
                </a:solidFill>
                <a:latin typeface="Consolas" panose="020B0609020204030204" pitchFamily="49" charset="0"/>
                <a:cs typeface="Arial" panose="020B0604020202020204" pitchFamily="34" charset="0"/>
                <a:sym typeface="Arial" panose="020B0604020202020204"/>
              </a:rPr>
              <a:t>(1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time.Second</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ch2 &lt;- "Hello, Golang!“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select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case value := &lt;-ch1:</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ch1:", value)</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case data := &lt;-ch2:</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ch2:", data)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("Select statement completed") }</a:t>
            </a:r>
          </a:p>
        </p:txBody>
      </p:sp>
      <p:sp>
        <p:nvSpPr>
          <p:cNvPr id="8" name="Rectangle: Rounded Corners 7">
            <a:extLst>
              <a:ext uri="{FF2B5EF4-FFF2-40B4-BE49-F238E27FC236}">
                <a16:creationId xmlns:a16="http://schemas.microsoft.com/office/drawing/2014/main" id="{574A3C06-B4E2-21AA-8D91-408C5A4BED69}"/>
              </a:ext>
            </a:extLst>
          </p:cNvPr>
          <p:cNvSpPr/>
          <p:nvPr/>
        </p:nvSpPr>
        <p:spPr bwMode="auto">
          <a:xfrm>
            <a:off x="6882206" y="1567543"/>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3" name="Rectangle: Rounded Corners 2">
            <a:extLst>
              <a:ext uri="{FF2B5EF4-FFF2-40B4-BE49-F238E27FC236}">
                <a16:creationId xmlns:a16="http://schemas.microsoft.com/office/drawing/2014/main" id="{83064F66-97FA-3BBE-0AC5-BBDFDE9D7E86}"/>
              </a:ext>
            </a:extLst>
          </p:cNvPr>
          <p:cNvSpPr/>
          <p:nvPr/>
        </p:nvSpPr>
        <p:spPr bwMode="auto">
          <a:xfrm>
            <a:off x="11144588" y="3005209"/>
            <a:ext cx="6421326" cy="145067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ch1: 42</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Select statement completed</a:t>
            </a:r>
          </a:p>
        </p:txBody>
      </p:sp>
      <p:sp>
        <p:nvSpPr>
          <p:cNvPr id="4" name="Rectangle: Rounded Corners 3">
            <a:extLst>
              <a:ext uri="{FF2B5EF4-FFF2-40B4-BE49-F238E27FC236}">
                <a16:creationId xmlns:a16="http://schemas.microsoft.com/office/drawing/2014/main" id="{21C3C5AC-6512-C03D-E511-151C0E544184}"/>
              </a:ext>
            </a:extLst>
          </p:cNvPr>
          <p:cNvSpPr/>
          <p:nvPr/>
        </p:nvSpPr>
        <p:spPr bwMode="auto">
          <a:xfrm>
            <a:off x="12907451" y="2576390"/>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Output - 1</a:t>
            </a:r>
          </a:p>
        </p:txBody>
      </p:sp>
      <p:sp>
        <p:nvSpPr>
          <p:cNvPr id="5" name="Rectangle: Rounded Corners 4">
            <a:extLst>
              <a:ext uri="{FF2B5EF4-FFF2-40B4-BE49-F238E27FC236}">
                <a16:creationId xmlns:a16="http://schemas.microsoft.com/office/drawing/2014/main" id="{79E436F4-9A72-1D5F-0FE1-344EA4A7E09C}"/>
              </a:ext>
            </a:extLst>
          </p:cNvPr>
          <p:cNvSpPr/>
          <p:nvPr/>
        </p:nvSpPr>
        <p:spPr bwMode="auto">
          <a:xfrm>
            <a:off x="11241936" y="5712124"/>
            <a:ext cx="6421326" cy="145067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ch2: Hello, Golang!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Select statement completed</a:t>
            </a:r>
          </a:p>
        </p:txBody>
      </p:sp>
      <p:sp>
        <p:nvSpPr>
          <p:cNvPr id="7" name="Rectangle: Rounded Corners 6">
            <a:extLst>
              <a:ext uri="{FF2B5EF4-FFF2-40B4-BE49-F238E27FC236}">
                <a16:creationId xmlns:a16="http://schemas.microsoft.com/office/drawing/2014/main" id="{B9F4EDBA-8035-C59B-20A2-97BE29D7174B}"/>
              </a:ext>
            </a:extLst>
          </p:cNvPr>
          <p:cNvSpPr/>
          <p:nvPr/>
        </p:nvSpPr>
        <p:spPr bwMode="auto">
          <a:xfrm>
            <a:off x="13004799" y="5283305"/>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Output - 2</a:t>
            </a:r>
          </a:p>
        </p:txBody>
      </p:sp>
    </p:spTree>
    <p:extLst>
      <p:ext uri="{BB962C8B-B14F-4D97-AF65-F5344CB8AC3E}">
        <p14:creationId xmlns:p14="http://schemas.microsoft.com/office/powerpoint/2010/main" val="33604596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3" grpId="0" animBg="1"/>
      <p:bldP spid="4" grpId="0" animBg="1"/>
      <p:bldP spid="5" grpId="0" animBg="1"/>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3 Explanation</a:t>
            </a:r>
          </a:p>
        </p:txBody>
      </p:sp>
      <p:sp>
        <p:nvSpPr>
          <p:cNvPr id="4" name="Rectangle: Rounded Corners 3">
            <a:extLst>
              <a:ext uri="{FF2B5EF4-FFF2-40B4-BE49-F238E27FC236}">
                <a16:creationId xmlns:a16="http://schemas.microsoft.com/office/drawing/2014/main" id="{DF7210B3-F717-E97E-D4F8-9DA9467F781C}"/>
              </a:ext>
            </a:extLst>
          </p:cNvPr>
          <p:cNvSpPr/>
          <p:nvPr/>
        </p:nvSpPr>
        <p:spPr bwMode="auto">
          <a:xfrm>
            <a:off x="607218" y="2002972"/>
            <a:ext cx="15271411" cy="518159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In the example, we have two sender goroutines, each with a 1-second delay before sending data to their respective channels.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When you run the program, one of the cases in the select statement will be executed randomly. There are 2 outputs mentioned when you run the code.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In both cases, after the </a:t>
            </a:r>
            <a:r>
              <a:rPr lang="en-US" sz="2400" b="1" dirty="0">
                <a:solidFill>
                  <a:schemeClr val="tx1">
                    <a:lumMod val="75000"/>
                    <a:lumOff val="25000"/>
                  </a:schemeClr>
                </a:solidFill>
                <a:latin typeface="Arial" panose="020B0604020202020204" pitchFamily="34" charset="0"/>
                <a:cs typeface="Arial" panose="020B0604020202020204" pitchFamily="34" charset="0"/>
              </a:rPr>
              <a:t>select</a:t>
            </a:r>
            <a:r>
              <a:rPr lang="en-US" sz="2400" dirty="0">
                <a:solidFill>
                  <a:schemeClr val="tx1">
                    <a:lumMod val="75000"/>
                    <a:lumOff val="25000"/>
                  </a:schemeClr>
                </a:solidFill>
                <a:latin typeface="Arial" panose="020B0604020202020204" pitchFamily="34" charset="0"/>
                <a:cs typeface="Arial" panose="020B0604020202020204" pitchFamily="34" charset="0"/>
              </a:rPr>
              <a:t> statement has executed one of the ready cases, it continues to execute the code that follows it.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The </a:t>
            </a:r>
            <a:r>
              <a:rPr lang="en-US" sz="2400" b="1" dirty="0">
                <a:solidFill>
                  <a:schemeClr val="tx1">
                    <a:lumMod val="75000"/>
                    <a:lumOff val="25000"/>
                  </a:schemeClr>
                </a:solidFill>
                <a:latin typeface="Arial" panose="020B0604020202020204" pitchFamily="34" charset="0"/>
                <a:cs typeface="Arial" panose="020B0604020202020204" pitchFamily="34" charset="0"/>
              </a:rPr>
              <a:t>Select statement completed</a:t>
            </a:r>
            <a:r>
              <a:rPr lang="en-US" sz="2400" dirty="0">
                <a:solidFill>
                  <a:schemeClr val="tx1">
                    <a:lumMod val="75000"/>
                    <a:lumOff val="25000"/>
                  </a:schemeClr>
                </a:solidFill>
                <a:latin typeface="Arial" panose="020B0604020202020204" pitchFamily="34" charset="0"/>
                <a:cs typeface="Arial" panose="020B0604020202020204" pitchFamily="34" charset="0"/>
              </a:rPr>
              <a:t> line is printed after the selected case has been executed.</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This demonstrates that the other non-executed cases are indeed ignored, and the program proceeds to execute the code following the select statement.</a:t>
            </a:r>
          </a:p>
        </p:txBody>
      </p:sp>
    </p:spTree>
    <p:extLst>
      <p:ext uri="{BB962C8B-B14F-4D97-AF65-F5344CB8AC3E}">
        <p14:creationId xmlns:p14="http://schemas.microsoft.com/office/powerpoint/2010/main" val="14632027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Apply various select statement cases in Go programming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2: </a:t>
            </a:r>
          </a:p>
          <a:p>
            <a:pPr algn="ctr"/>
            <a:r>
              <a:rPr lang="en-US" sz="6000" b="1" dirty="0">
                <a:solidFill>
                  <a:schemeClr val="bg1"/>
                </a:solidFill>
                <a:latin typeface="Arial" panose="020B0604020202020204" pitchFamily="34" charset="0"/>
                <a:cs typeface="Arial" panose="020B0604020202020204" pitchFamily="34" charset="0"/>
              </a:rPr>
              <a:t>Core Go Concepts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Channels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b="1" dirty="0">
                <a:solidFill>
                  <a:schemeClr val="bg1"/>
                </a:solidFill>
              </a:rPr>
              <a:t>3. Select Statement</a:t>
            </a:r>
            <a:endParaRPr lang="en-IN" sz="2550" b="1"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3</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 Concurrency in Golang</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Cases in Select Statement</a:t>
            </a:r>
          </a:p>
          <a:p>
            <a:pPr lvl="1"/>
            <a:r>
              <a:rPr lang="en-US" dirty="0"/>
              <a:t>Case 1 Example</a:t>
            </a:r>
          </a:p>
          <a:p>
            <a:pPr lvl="1"/>
            <a:r>
              <a:rPr lang="en-US" dirty="0"/>
              <a:t>Case 2 Example</a:t>
            </a:r>
          </a:p>
          <a:p>
            <a:pPr lvl="1"/>
            <a:r>
              <a:rPr lang="en-US" dirty="0"/>
              <a:t>Case </a:t>
            </a:r>
            <a:r>
              <a:rPr lang="en-US"/>
              <a:t>3 Example</a:t>
            </a:r>
            <a:endParaRPr lang="en-US" dirty="0"/>
          </a:p>
          <a:p>
            <a:pPr marL="179705" indent="0">
              <a:buNone/>
            </a:pPr>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Work with multiple cases in Select statement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Select Statement Cases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Cases in Select Statement </a:t>
            </a:r>
          </a:p>
        </p:txBody>
      </p:sp>
      <p:sp>
        <p:nvSpPr>
          <p:cNvPr id="11" name="Rectangle: Rounded Corners 10">
            <a:extLst>
              <a:ext uri="{FF2B5EF4-FFF2-40B4-BE49-F238E27FC236}">
                <a16:creationId xmlns:a16="http://schemas.microsoft.com/office/drawing/2014/main" id="{4849761A-C013-1232-5C66-A42C40926DA8}"/>
              </a:ext>
            </a:extLst>
          </p:cNvPr>
          <p:cNvSpPr/>
          <p:nvPr/>
        </p:nvSpPr>
        <p:spPr bwMode="auto">
          <a:xfrm>
            <a:off x="607218" y="1814288"/>
            <a:ext cx="15547182" cy="502194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75000"/>
                    <a:lumOff val="25000"/>
                  </a:schemeClr>
                </a:solidFill>
                <a:latin typeface="Arial" panose="020B0604020202020204" pitchFamily="34" charset="0"/>
                <a:cs typeface="Arial" panose="020B0604020202020204" pitchFamily="34" charset="0"/>
              </a:rPr>
              <a:t>When multiple cases in a select statement are ready to communicate simultaneously, Go's select statement uses a pseudo-random selection process to determine which case will be executed.</a:t>
            </a:r>
          </a:p>
          <a:p>
            <a:pPr marL="539750" lvl="1" indent="-360045" fontAlgn="base">
              <a:spcBef>
                <a:spcPts val="1200"/>
              </a:spcBef>
              <a:spcAft>
                <a:spcPts val="1200"/>
              </a:spcAft>
              <a:buClr>
                <a:srgbClr val="095A82"/>
              </a:buClr>
              <a:buSzPct val="100000"/>
              <a:buBlip>
                <a:blip r:embed="rId3"/>
              </a:buBlip>
              <a:defRPr/>
            </a:pPr>
            <a:endParaRPr lang="en-US" sz="2400" dirty="0">
              <a:solidFill>
                <a:schemeClr val="tx1">
                  <a:lumMod val="75000"/>
                  <a:lumOff val="25000"/>
                </a:schemeClr>
              </a:solidFill>
              <a:latin typeface="Arial" panose="020B0604020202020204" pitchFamily="34" charset="0"/>
              <a:cs typeface="Arial" panose="020B0604020202020204" pitchFamily="34" charset="0"/>
            </a:endParaRP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Case 1: If only one case is ready, it is executed immediately.</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Case 2: If multiple cases are ready simultaneously, Go will randomly choose one of the ready cases to execute. This ensures fairness and prevents favoring any particular case.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Case 3: The other non-executed cases will be ignored, and the select statement will continue to execute the code following the selected cases.</a:t>
            </a:r>
          </a:p>
        </p:txBody>
      </p:sp>
      <p:sp>
        <p:nvSpPr>
          <p:cNvPr id="3" name="Rectangle: Rounded Corners 2">
            <a:extLst>
              <a:ext uri="{FF2B5EF4-FFF2-40B4-BE49-F238E27FC236}">
                <a16:creationId xmlns:a16="http://schemas.microsoft.com/office/drawing/2014/main" id="{EB71DB46-8563-60AB-DCE8-8B1FE4BDAC5F}"/>
              </a:ext>
            </a:extLst>
          </p:cNvPr>
          <p:cNvSpPr/>
          <p:nvPr/>
        </p:nvSpPr>
        <p:spPr>
          <a:xfrm>
            <a:off x="1262742" y="7732700"/>
            <a:ext cx="13774057" cy="1483200"/>
          </a:xfrm>
          <a:prstGeom prst="roundRect">
            <a:avLst>
              <a:gd name="adj" fmla="val 19465"/>
            </a:avLst>
          </a:prstGeom>
          <a:solidFill>
            <a:schemeClr val="accent6">
              <a:lumMod val="60000"/>
              <a:lumOff val="40000"/>
              <a:alpha val="66000"/>
            </a:scheme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dirty="0">
                <a:solidFill>
                  <a:schemeClr val="tx1">
                    <a:lumMod val="75000"/>
                    <a:lumOff val="25000"/>
                  </a:schemeClr>
                </a:solidFill>
                <a:latin typeface="Arial" panose="020B0604020202020204" pitchFamily="34" charset="0"/>
                <a:cs typeface="Arial" panose="020B0604020202020204" pitchFamily="34" charset="0"/>
              </a:rPr>
              <a:t>If there are no cases ready to communicate (all channels are blocked) and there is a default case available in the select statement, the code in the default case will be executed.</a:t>
            </a:r>
            <a:endParaRPr lang="en-US" sz="3200" dirty="0">
              <a:solidFill>
                <a:schemeClr val="tx1">
                  <a:lumMod val="75000"/>
                  <a:lumOff val="2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244D93F6-566D-7991-3D14-7402EA4346C6}"/>
              </a:ext>
            </a:extLst>
          </p:cNvPr>
          <p:cNvSpPr/>
          <p:nvPr/>
        </p:nvSpPr>
        <p:spPr bwMode="auto">
          <a:xfrm>
            <a:off x="1441793" y="7246867"/>
            <a:ext cx="1635238" cy="4862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75000"/>
                    <a:lumOff val="25000"/>
                  </a:schemeClr>
                </a:solidFill>
                <a:latin typeface="Arial" panose="020B0604020202020204" pitchFamily="34" charset="0"/>
                <a:cs typeface="Arial" panose="020B0604020202020204" pitchFamily="34" charset="0"/>
              </a:rPr>
              <a:t>NOTE</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animBg="1"/>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1 Example </a:t>
            </a:r>
          </a:p>
        </p:txBody>
      </p:sp>
      <p:sp>
        <p:nvSpPr>
          <p:cNvPr id="7" name="Rectangle: Rounded Corners 6"/>
          <p:cNvSpPr/>
          <p:nvPr/>
        </p:nvSpPr>
        <p:spPr>
          <a:xfrm>
            <a:off x="307308" y="1692038"/>
            <a:ext cx="16877606" cy="1080000"/>
          </a:xfrm>
          <a:prstGeom prst="roundRect">
            <a:avLst>
              <a:gd name="adj" fmla="val 19465"/>
            </a:avLst>
          </a:prstGeom>
          <a:solidFill>
            <a:srgbClr val="4CC1EF">
              <a:lumMod val="60000"/>
              <a:lumOff val="40000"/>
              <a:alpha val="66000"/>
            </a:srgb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when only one select case is ready (i.e., the channel operation in that case can proceed immediately), it is executed immediately. Here's an example that demonstrates this behavior:</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6" name="Rectangle: Rounded Corners 5">
            <a:extLst>
              <a:ext uri="{FF2B5EF4-FFF2-40B4-BE49-F238E27FC236}">
                <a16:creationId xmlns:a16="http://schemas.microsoft.com/office/drawing/2014/main" id="{14D0C94B-CEF0-2650-B1D9-329B135E7ED2}"/>
              </a:ext>
            </a:extLst>
          </p:cNvPr>
          <p:cNvSpPr/>
          <p:nvPr/>
        </p:nvSpPr>
        <p:spPr bwMode="auto">
          <a:xfrm>
            <a:off x="3682995" y="3960483"/>
            <a:ext cx="10537372" cy="561702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package main</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import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main()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ch1 := make(</a:t>
            </a:r>
            <a:r>
              <a:rPr lang="en-US" sz="2400" dirty="0" err="1">
                <a:solidFill>
                  <a:srgbClr val="404040"/>
                </a:solidFill>
                <a:latin typeface="Consolas" panose="020B0609020204030204" pitchFamily="49" charset="0"/>
                <a:cs typeface="Arial" panose="020B0604020202020204" pitchFamily="34" charset="0"/>
                <a:sym typeface="Arial" panose="020B0604020202020204"/>
              </a:rPr>
              <a:t>chan</a:t>
            </a:r>
            <a:r>
              <a:rPr lang="en-US" sz="2400" dirty="0">
                <a:solidFill>
                  <a:srgbClr val="404040"/>
                </a:solidFill>
                <a:latin typeface="Consolas" panose="020B0609020204030204" pitchFamily="49" charset="0"/>
                <a:cs typeface="Arial" panose="020B0604020202020204" pitchFamily="34" charset="0"/>
                <a:sym typeface="Arial" panose="020B0604020202020204"/>
              </a:rPr>
              <a:t> int)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ch2 := make(</a:t>
            </a:r>
            <a:r>
              <a:rPr lang="en-US" sz="2400" dirty="0" err="1">
                <a:solidFill>
                  <a:srgbClr val="404040"/>
                </a:solidFill>
                <a:latin typeface="Consolas" panose="020B0609020204030204" pitchFamily="49" charset="0"/>
                <a:cs typeface="Arial" panose="020B0604020202020204" pitchFamily="34" charset="0"/>
                <a:sym typeface="Arial" panose="020B0604020202020204"/>
              </a:rPr>
              <a:t>chan</a:t>
            </a:r>
            <a:r>
              <a:rPr lang="en-US" sz="2400" dirty="0">
                <a:solidFill>
                  <a:srgbClr val="404040"/>
                </a:solidFill>
                <a:latin typeface="Consolas" panose="020B0609020204030204" pitchFamily="49" charset="0"/>
                <a:cs typeface="Arial" panose="020B0604020202020204" pitchFamily="34" charset="0"/>
                <a:sym typeface="Arial" panose="020B0604020202020204"/>
              </a:rPr>
              <a:t> string)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go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ch1 &lt;- 42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    </a:t>
            </a:r>
          </a:p>
        </p:txBody>
      </p:sp>
      <p:sp>
        <p:nvSpPr>
          <p:cNvPr id="8" name="Rectangle: Rounded Corners 7">
            <a:extLst>
              <a:ext uri="{FF2B5EF4-FFF2-40B4-BE49-F238E27FC236}">
                <a16:creationId xmlns:a16="http://schemas.microsoft.com/office/drawing/2014/main" id="{574A3C06-B4E2-21AA-8D91-408C5A4BED69}"/>
              </a:ext>
            </a:extLst>
          </p:cNvPr>
          <p:cNvSpPr/>
          <p:nvPr/>
        </p:nvSpPr>
        <p:spPr bwMode="auto">
          <a:xfrm>
            <a:off x="7298310" y="3524285"/>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9198924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1 Example (contd.) </a:t>
            </a:r>
          </a:p>
        </p:txBody>
      </p:sp>
      <p:sp>
        <p:nvSpPr>
          <p:cNvPr id="6" name="Rectangle: Rounded Corners 5">
            <a:extLst>
              <a:ext uri="{FF2B5EF4-FFF2-40B4-BE49-F238E27FC236}">
                <a16:creationId xmlns:a16="http://schemas.microsoft.com/office/drawing/2014/main" id="{14D0C94B-CEF0-2650-B1D9-329B135E7ED2}"/>
              </a:ext>
            </a:extLst>
          </p:cNvPr>
          <p:cNvSpPr/>
          <p:nvPr/>
        </p:nvSpPr>
        <p:spPr bwMode="auto">
          <a:xfrm>
            <a:off x="388249" y="2512679"/>
            <a:ext cx="10541007" cy="706483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go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data := &lt;-ch2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ch2:", data)</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select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case value := &lt;-ch1:</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ch1:", value)</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case ch2 &lt;- "Hello, Golang!":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("Sent to ch2")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8" name="Rectangle: Rounded Corners 7">
            <a:extLst>
              <a:ext uri="{FF2B5EF4-FFF2-40B4-BE49-F238E27FC236}">
                <a16:creationId xmlns:a16="http://schemas.microsoft.com/office/drawing/2014/main" id="{574A3C06-B4E2-21AA-8D91-408C5A4BED69}"/>
              </a:ext>
            </a:extLst>
          </p:cNvPr>
          <p:cNvSpPr/>
          <p:nvPr/>
        </p:nvSpPr>
        <p:spPr bwMode="auto">
          <a:xfrm>
            <a:off x="4210951" y="2083860"/>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3" name="Rectangle: Rounded Corners 2">
            <a:extLst>
              <a:ext uri="{FF2B5EF4-FFF2-40B4-BE49-F238E27FC236}">
                <a16:creationId xmlns:a16="http://schemas.microsoft.com/office/drawing/2014/main" id="{83064F66-97FA-3BBE-0AC5-BBDFDE9D7E86}"/>
              </a:ext>
            </a:extLst>
          </p:cNvPr>
          <p:cNvSpPr/>
          <p:nvPr/>
        </p:nvSpPr>
        <p:spPr bwMode="auto">
          <a:xfrm>
            <a:off x="11144588" y="5995153"/>
            <a:ext cx="6421326" cy="154768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Received from ch2: Hello, Golang!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Sent to ch2</a:t>
            </a:r>
          </a:p>
        </p:txBody>
      </p:sp>
      <p:sp>
        <p:nvSpPr>
          <p:cNvPr id="4" name="Rectangle: Rounded Corners 3">
            <a:extLst>
              <a:ext uri="{FF2B5EF4-FFF2-40B4-BE49-F238E27FC236}">
                <a16:creationId xmlns:a16="http://schemas.microsoft.com/office/drawing/2014/main" id="{21C3C5AC-6512-C03D-E511-151C0E544184}"/>
              </a:ext>
            </a:extLst>
          </p:cNvPr>
          <p:cNvSpPr/>
          <p:nvPr/>
        </p:nvSpPr>
        <p:spPr bwMode="auto">
          <a:xfrm>
            <a:off x="12907451" y="556633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Output</a:t>
            </a:r>
          </a:p>
        </p:txBody>
      </p:sp>
    </p:spTree>
    <p:extLst>
      <p:ext uri="{BB962C8B-B14F-4D97-AF65-F5344CB8AC3E}">
        <p14:creationId xmlns:p14="http://schemas.microsoft.com/office/powerpoint/2010/main" val="366575320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3" grpId="0" animBg="1"/>
      <p:bldP spid="4"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6423</TotalTime>
  <Words>1136</Words>
  <Application>Microsoft Office PowerPoint</Application>
  <PresentationFormat>Custom</PresentationFormat>
  <Paragraphs>142</Paragraphs>
  <Slides>18</Slides>
  <Notes>10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18</vt:i4>
      </vt:variant>
    </vt:vector>
  </HeadingPairs>
  <TitlesOfParts>
    <vt:vector size="25" baseType="lpstr">
      <vt:lpstr>Arial</vt:lpstr>
      <vt:lpstr>Calibri Light</vt:lpstr>
      <vt:lpstr>Calibri</vt:lpstr>
      <vt:lpstr>Consolas</vt:lpstr>
      <vt:lpstr>Office Theme</vt:lpstr>
      <vt:lpstr>Custom Design</vt:lpstr>
      <vt:lpstr>1_Custom Design</vt:lpstr>
      <vt:lpstr>Programming with Golang</vt:lpstr>
      <vt:lpstr>PowerPoint Presentation</vt:lpstr>
      <vt:lpstr>PowerPoint Presentation</vt:lpstr>
      <vt:lpstr>Topics</vt:lpstr>
      <vt:lpstr>Learning Objectives</vt:lpstr>
      <vt:lpstr>Select Statement Cases</vt:lpstr>
      <vt:lpstr>Cases in Select Statement </vt:lpstr>
      <vt:lpstr>Case 1 Example </vt:lpstr>
      <vt:lpstr>Case 1 Example (contd.) </vt:lpstr>
      <vt:lpstr>Case 1 Explanation</vt:lpstr>
      <vt:lpstr>Case 2 Example </vt:lpstr>
      <vt:lpstr>Case 2 Example (contd.) </vt:lpstr>
      <vt:lpstr>Case 2 Explanation</vt:lpstr>
      <vt:lpstr>Case 3 Example </vt:lpstr>
      <vt:lpstr>Case 3 Example (contd.) </vt:lpstr>
      <vt:lpstr>Case 3 Explanation</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85</cp:revision>
  <dcterms:created xsi:type="dcterms:W3CDTF">2023-08-03T08:03:00Z</dcterms:created>
  <dcterms:modified xsi:type="dcterms:W3CDTF">2023-11-02T06:43:49Z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